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777240" y="0"/>
            <a:ext cx="7543440" cy="380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248520" y="62089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7E433A3-7234-4C19-B2AE-9D54E19CB20D}" type="datetime">
              <a:rPr b="1" lang="ru-RU" sz="1200" spc="-1" strike="noStrike">
                <a:solidFill>
                  <a:srgbClr val="454545"/>
                </a:solidFill>
                <a:latin typeface="Times New Roman"/>
              </a:rPr>
              <a:t>29.3.22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762120" y="6208920"/>
            <a:ext cx="48736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620120" y="5687640"/>
            <a:ext cx="7617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F8DD5FB-EE13-47F3-9E7D-FF4627FE322B}" type="slidenum">
              <a:rPr b="0" lang="ru-RU" sz="2400" spc="-1" strike="noStrike">
                <a:solidFill>
                  <a:srgbClr val="262626"/>
                </a:solidFill>
                <a:latin typeface="Impact"/>
              </a:rPr>
              <a:t>&lt;номер&gt;</a:t>
            </a:fld>
            <a:endParaRPr b="0" lang="ru-RU" sz="2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303030"/>
                </a:solidFill>
                <a:latin typeface="Times New Roman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303030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303030"/>
                </a:solidFill>
                <a:latin typeface="Times New Roman"/>
              </a:rPr>
              <a:t>Второй уровень структуры</a:t>
            </a:r>
            <a:endParaRPr b="0" lang="ru-RU" sz="2000" spc="-1" strike="noStrike">
              <a:solidFill>
                <a:srgbClr val="303030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303030"/>
                </a:solidFill>
                <a:latin typeface="Times New Roman"/>
              </a:rPr>
              <a:t>Третий уровень структуры</a:t>
            </a:r>
            <a:endParaRPr b="0" lang="ru-RU" sz="1800" spc="-1" strike="noStrike">
              <a:solidFill>
                <a:srgbClr val="303030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303030"/>
                </a:solidFill>
                <a:latin typeface="Times New Roman"/>
              </a:rPr>
              <a:t>Четвёртый уровень структуры</a:t>
            </a:r>
            <a:endParaRPr b="0" lang="ru-RU" sz="1800" spc="-1" strike="noStrike">
              <a:solidFill>
                <a:srgbClr val="303030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303030"/>
                </a:solidFill>
                <a:latin typeface="Times New Roman"/>
              </a:rPr>
              <a:t>Пятый уровень структуры</a:t>
            </a:r>
            <a:endParaRPr b="0" lang="ru-RU" sz="2000" spc="-1" strike="noStrike">
              <a:solidFill>
                <a:srgbClr val="303030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303030"/>
                </a:solidFill>
                <a:latin typeface="Times New Roman"/>
              </a:rPr>
              <a:t>Шестой уровень структуры</a:t>
            </a:r>
            <a:endParaRPr b="0" lang="ru-RU" sz="2000" spc="-1" strike="noStrike">
              <a:solidFill>
                <a:srgbClr val="303030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303030"/>
                </a:solidFill>
                <a:latin typeface="Times New Roman"/>
              </a:rPr>
              <a:t>Седьмой уровень структуры</a:t>
            </a:r>
            <a:endParaRPr b="0" lang="ru-RU" sz="20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://skiv.instrao.ru/support/demonstratsionnye-materialya/chitatelskaya-gramotnost.php" TargetMode="External"/><Relationship Id="rId2" Type="http://schemas.openxmlformats.org/officeDocument/2006/relationships/hyperlink" Target="http://skiv.instrao.ru/support/demonstratsionnye-materialya/chitatelskaya-gramotnost.php" TargetMode="External"/><Relationship Id="rId3" Type="http://schemas.openxmlformats.org/officeDocument/2006/relationships/hyperlink" Target="http://skiv.instrao.ru/support/demonstratsionnye-materialya/chitatelskaya-gramotnost.php" TargetMode="External"/><Relationship Id="rId4" Type="http://schemas.openxmlformats.org/officeDocument/2006/relationships/hyperlink" Target="http://old.sipkro.ru/index.php/86-&#1087;&#1086;&#1076;&#1088;&#1072;&#1079;&#1076;&#1077;&#1083;&#1077;&#1085;&#1080;&#1103;/1381-fgo" TargetMode="External"/><Relationship Id="rId5" Type="http://schemas.openxmlformats.org/officeDocument/2006/relationships/hyperlink" Target="https://media.prosv.ru/fg/" TargetMode="External"/><Relationship Id="rId6" Type="http://schemas.openxmlformats.org/officeDocument/2006/relationships/hyperlink" Target="https://banktestov.ru/test/3674" TargetMode="External"/><Relationship Id="rId7" Type="http://schemas.openxmlformats.org/officeDocument/2006/relationships/hyperlink" Target="https://banktestov.ru/test/3674" TargetMode="External"/><Relationship Id="rId8" Type="http://schemas.openxmlformats.org/officeDocument/2006/relationships/hyperlink" Target="https://mcko.ru/articles/2127" TargetMode="External"/><Relationship Id="rId9" Type="http://schemas.openxmlformats.org/officeDocument/2006/relationships/hyperlink" Target="https://mcko.ru/articles/2127" TargetMode="External"/><Relationship Id="rId10" Type="http://schemas.openxmlformats.org/officeDocument/2006/relationships/hyperlink" Target="https://yandex.ru/promo/education/specpro/marathon2020/main" TargetMode="External"/><Relationship Id="rId11" Type="http://schemas.openxmlformats.org/officeDocument/2006/relationships/hyperlink" Target="https://yandex.ru/promo/education/specpro/marathon2020/main" TargetMode="External"/><Relationship Id="rId1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"/>
          <p:cNvPicPr/>
          <p:nvPr/>
        </p:nvPicPr>
        <p:blipFill>
          <a:blip r:embed="rId1"/>
          <a:stretch/>
        </p:blipFill>
        <p:spPr>
          <a:xfrm>
            <a:off x="683640" y="3828240"/>
            <a:ext cx="2520000" cy="203580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5092560" y="4293000"/>
            <a:ext cx="38980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2f12"/>
                </a:solidFill>
                <a:latin typeface="Times New Roman"/>
              </a:rPr>
              <a:t>Собольникова Татьяна Васильевна,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2f12"/>
                </a:solidFill>
                <a:latin typeface="Times New Roman"/>
              </a:rPr>
              <a:t>учитель русского языка и литературы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2f12"/>
                </a:solidFill>
                <a:latin typeface="Times New Roman"/>
              </a:rPr>
              <a:t>МАОУ СОШ №22 города Тюмени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2286000" y="1124640"/>
            <a:ext cx="516600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Times New Roman"/>
              </a:rPr>
              <a:t>«Формирование функциональной  грамотности на уроках русского языка   как  планируемый результат  обучения»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Times New Roman"/>
              </a:rPr>
              <a:t>(из опыта работы)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1403640" y="692640"/>
            <a:ext cx="5832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5" name="CustomShape 2"/>
          <p:cNvSpPr/>
          <p:nvPr/>
        </p:nvSpPr>
        <p:spPr>
          <a:xfrm>
            <a:off x="827640" y="4127760"/>
            <a:ext cx="655236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3"/>
          <p:cNvSpPr/>
          <p:nvPr/>
        </p:nvSpPr>
        <p:spPr>
          <a:xfrm>
            <a:off x="1331640" y="548640"/>
            <a:ext cx="6372360" cy="563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 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Прочитайте текст сначала про себя, а затем вслух. Разделите его на части и перескажите каждую часть, стараясь дополнить своими примерами. Какая мысль доказывается в тексте?</a:t>
            </a:r>
            <a:br/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Чтобы не делать ошибок в разборе слова по составу, нужно учитывать значение слова и значение морфемы.</a:t>
            </a:r>
            <a:br/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   В существительном плащик выделяем суффикс −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ик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, который придаёт слову значение "маленький" (плащик − маленький плащ). А существительное каменщик не имеет значения "маленький камень", потому что в нём нет суффикса −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ик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с таким значением. В этом слове другой суффикс − −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щик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, как и в словах кабельщик, экскаваторщик, сварщик. Все эти существительные обозначают профессию человека. Такое значение придаёт им суффикс −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щик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−.</a:t>
            </a:r>
            <a:br/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Учитывать значения морфем нужно и для того, чтобы определять их правильное написание. Например, чтобы верно написать слово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об..жать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, нужно знать его значение. Если оно употреблено в значении "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бегать"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, пишем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е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(обежать вокруг дома). Буква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и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в корне пишется, если слово обозначает "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наносить обиды человеку"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(обижать друга). А если слово использовано в значении "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любить, боготворить", то пишем букву о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(обожает читать стихи).</a:t>
            </a:r>
            <a:br/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Определение значения морфем помогает правильно назвать часть речи и форму слова. Так, мы сразу определим, что слово с окончанием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−ешь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является глаголом в форме единственного числа, 2−го лица, настоящего или будущего времени (сажаешь, играешь, сделаешь).</a:t>
            </a:r>
            <a:br/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Итак, значения морфем следует учитывать для того, чтобы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:</a:t>
            </a:r>
            <a:br/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1) разобраться в строения слова;</a:t>
            </a:r>
            <a:br/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2) правильно написать морфемы;</a:t>
            </a:r>
            <a:br/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3) определить часть речи и морфологические признаки слова(время, лицо, род, число, падеж).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1403640" y="692640"/>
            <a:ext cx="5832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8" name="CustomShape 2"/>
          <p:cNvSpPr/>
          <p:nvPr/>
        </p:nvSpPr>
        <p:spPr>
          <a:xfrm>
            <a:off x="827640" y="4127760"/>
            <a:ext cx="655236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3"/>
          <p:cNvSpPr/>
          <p:nvPr/>
        </p:nvSpPr>
        <p:spPr>
          <a:xfrm>
            <a:off x="1403640" y="548640"/>
            <a:ext cx="6120360" cy="447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1.Прочитайте текст сначала про себя, а затем вслух.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2.Разделите его на части и перескажите каждую часть, стараясь дополнить своими примерами.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3.Какая мысль доказывается в тексте?</a:t>
            </a:r>
            <a:endParaRPr b="0" lang="ru-R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 startAt="4"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Какая тема объединяет прочитанные тексты? </a:t>
            </a:r>
            <a:endParaRPr b="0" lang="ru-R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 startAt="4"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Можно ли тексты поменять местами? Почему?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6. В каком из текстов отражена следующая информация? 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1. Приставка и суффикс словообразующие морфемы. Окончание – формообразующая морфема.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2. В отличие от звука и слога морфема что- то означает в слове.</a:t>
            </a:r>
            <a:br/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3.Значение морфем надо учитывать, чтобы    правильно  написать слово, определить часть речи и морфологические признаки.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755640" y="1124640"/>
            <a:ext cx="6840360" cy="310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Рекомендуемые электронные ресурсы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(для формирования функциональной грамотности)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d26900"/>
                </a:solidFill>
                <a:uFillTx/>
                <a:latin typeface="Times New Roman"/>
                <a:hlinkClick r:id="rId1"/>
              </a:rPr>
              <a:t> «ФГБНУ </a:t>
            </a:r>
            <a:r>
              <a:rPr b="0" lang="ru-RU" sz="1800" spc="-1" strike="noStrike" u="sng">
                <a:solidFill>
                  <a:srgbClr val="d26900"/>
                </a:solidFill>
                <a:uFillTx/>
                <a:latin typeface="Times New Roman"/>
                <a:hlinkClick r:id="rId2"/>
              </a:rPr>
              <a:t>«Институт стратегии развития образования Российской Академии </a:t>
            </a:r>
            <a:r>
              <a:rPr b="0" lang="ru-RU" sz="1800" spc="-1" strike="noStrike" u="sng">
                <a:solidFill>
                  <a:srgbClr val="d26900"/>
                </a:solidFill>
                <a:uFillTx/>
                <a:latin typeface="Times New Roman"/>
                <a:hlinkClick r:id="rId3"/>
              </a:rPr>
              <a:t>наук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 u="sng">
                <a:solidFill>
                  <a:srgbClr val="d26900"/>
                </a:solidFill>
                <a:uFillTx/>
                <a:latin typeface="Times New Roman"/>
                <a:hlinkClick r:id="rId4"/>
              </a:rPr>
              <a:t>СИПКРО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» 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https://instrao.ru/;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d26900"/>
                </a:solidFill>
                <a:uFillTx/>
                <a:latin typeface="Times New Roman"/>
                <a:hlinkClick r:id="rId5"/>
              </a:rPr>
              <a:t>Издательство «Просвещение»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d26900"/>
                </a:solidFill>
                <a:uFillTx/>
                <a:latin typeface="Times New Roman"/>
                <a:hlinkClick r:id="rId6"/>
              </a:rPr>
              <a:t>Банк </a:t>
            </a:r>
            <a:r>
              <a:rPr b="0" lang="ru-RU" sz="1800" spc="-1" strike="noStrike" u="sng">
                <a:solidFill>
                  <a:srgbClr val="d26900"/>
                </a:solidFill>
                <a:uFillTx/>
                <a:latin typeface="Times New Roman"/>
                <a:hlinkClick r:id="rId7"/>
              </a:rPr>
              <a:t>тестов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https://prosv.ru/pages/pisa-bank_zadaniy.html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d26900"/>
                </a:solidFill>
                <a:uFillTx/>
                <a:latin typeface="Times New Roman"/>
                <a:hlinkClick r:id="rId8"/>
              </a:rPr>
              <a:t>Московский центр качества </a:t>
            </a:r>
            <a:r>
              <a:rPr b="0" lang="ru-RU" sz="1800" spc="-1" strike="noStrike" u="sng">
                <a:solidFill>
                  <a:srgbClr val="d26900"/>
                </a:solidFill>
                <a:uFillTx/>
                <a:latin typeface="Times New Roman"/>
                <a:hlinkClick r:id="rId9"/>
              </a:rPr>
              <a:t>образования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https://mcko.ru/articles/2264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d26900"/>
                </a:solidFill>
                <a:uFillTx/>
                <a:latin typeface="Times New Roman"/>
                <a:hlinkClick r:id="rId10"/>
              </a:rPr>
              <a:t>Марафон по функциональной грамотности. </a:t>
            </a:r>
            <a:r>
              <a:rPr b="0" lang="ru-RU" sz="1800" spc="-1" strike="noStrike" u="sng">
                <a:solidFill>
                  <a:srgbClr val="d26900"/>
                </a:solidFill>
                <a:uFillTx/>
                <a:latin typeface="Times New Roman"/>
                <a:hlinkClick r:id="rId11"/>
              </a:rPr>
              <a:t>Яндекс-Учебник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https://yandex.ru/promo/education/specpro/marathon2020/main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2483640" y="908640"/>
            <a:ext cx="5616360" cy="177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15000"/>
              </a:lnSpc>
              <a:spcAft>
                <a:spcPts val="374"/>
              </a:spcAft>
            </a:pPr>
            <a:r>
              <a:rPr b="1" i="1" lang="ru-RU" sz="2400" spc="-1" strike="noStrike">
                <a:solidFill>
                  <a:srgbClr val="000000"/>
                </a:solidFill>
                <a:latin typeface="Times New Roman"/>
              </a:rPr>
              <a:t>Если мы будем учить сегодня так,</a:t>
            </a:r>
            <a:br/>
            <a:r>
              <a:rPr b="1" i="1" lang="ru-RU" sz="2400" spc="-1" strike="noStrike">
                <a:solidFill>
                  <a:srgbClr val="000000"/>
                </a:solidFill>
                <a:latin typeface="Times New Roman"/>
              </a:rPr>
              <a:t>как мы учили вчера,</a:t>
            </a:r>
            <a:br/>
            <a:r>
              <a:rPr b="1" i="1" lang="ru-RU" sz="2400" spc="-1" strike="noStrike">
                <a:solidFill>
                  <a:srgbClr val="000000"/>
                </a:solidFill>
                <a:latin typeface="Times New Roman"/>
              </a:rPr>
              <a:t>мы украдём у детей завтра.</a:t>
            </a:r>
            <a:br/>
            <a:r>
              <a:rPr b="1" i="1" lang="ru-RU" sz="2400" spc="-1" strike="noStrike">
                <a:solidFill>
                  <a:srgbClr val="000000"/>
                </a:solidFill>
                <a:latin typeface="Times New Roman"/>
              </a:rPr>
              <a:t>Джон Дьюи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"/>
          <p:cNvPicPr/>
          <p:nvPr/>
        </p:nvPicPr>
        <p:blipFill>
          <a:blip r:embed="rId1"/>
          <a:stretch/>
        </p:blipFill>
        <p:spPr>
          <a:xfrm>
            <a:off x="577440" y="620640"/>
            <a:ext cx="8020080" cy="468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"/>
          <p:cNvPicPr/>
          <p:nvPr/>
        </p:nvPicPr>
        <p:blipFill>
          <a:blip r:embed="rId1"/>
          <a:stretch/>
        </p:blipFill>
        <p:spPr>
          <a:xfrm>
            <a:off x="444240" y="652680"/>
            <a:ext cx="8064360" cy="6040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1115640" y="2136240"/>
            <a:ext cx="68403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</a:t>
            </a:r>
            <a:r>
              <a:rPr b="1" lang="ru-RU" sz="1800" spc="-1" strike="noStrike">
                <a:solidFill>
                  <a:srgbClr val="ff2f12"/>
                </a:solidFill>
                <a:latin typeface="Times New Roman"/>
              </a:rPr>
              <a:t>Читательская грамотность – это способность к чтению и пониманию учебных текстов, умение извлекать информацию из текста, интерпретировать, использовать ее при решении учебных, учебно-практических задач и в повседневной жизни. Читательская грамотность – это базовый навык функциональной грамотности.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"/>
          <p:cNvPicPr/>
          <p:nvPr/>
        </p:nvPicPr>
        <p:blipFill>
          <a:blip r:embed="rId1"/>
          <a:stretch/>
        </p:blipFill>
        <p:spPr>
          <a:xfrm>
            <a:off x="146160" y="908640"/>
            <a:ext cx="8851680" cy="4729680"/>
          </a:xfrm>
          <a:prstGeom prst="rect">
            <a:avLst/>
          </a:prstGeom>
          <a:ln>
            <a:noFill/>
          </a:ln>
        </p:spPr>
      </p:pic>
      <p:sp>
        <p:nvSpPr>
          <p:cNvPr id="51" name="CustomShape 1"/>
          <p:cNvSpPr/>
          <p:nvPr/>
        </p:nvSpPr>
        <p:spPr>
          <a:xfrm>
            <a:off x="2431440" y="620640"/>
            <a:ext cx="3875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Times New Roman"/>
              </a:rPr>
              <a:t>Оценка читательской грамотности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3150000" y="692640"/>
            <a:ext cx="3672000" cy="9860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Классификация лингвистических текстов по УМК под редакцией М.М. Разумовской.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683640" y="1185840"/>
            <a:ext cx="2304000" cy="188280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Calibri"/>
              </a:rPr>
              <a:t>текст – определение лингвистических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Calibri"/>
              </a:rPr>
              <a:t>понятий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395640" y="3298680"/>
            <a:ext cx="2304000" cy="179064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текст – описание лингвистических понятий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5" name="CustomShape 4"/>
          <p:cNvSpPr/>
          <p:nvPr/>
        </p:nvSpPr>
        <p:spPr>
          <a:xfrm>
            <a:off x="6444360" y="1688400"/>
            <a:ext cx="2304000" cy="165600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Calibri"/>
              </a:rPr>
              <a:t>текст – правило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6" name="CustomShape 5"/>
          <p:cNvSpPr/>
          <p:nvPr/>
        </p:nvSpPr>
        <p:spPr>
          <a:xfrm>
            <a:off x="6822360" y="3366360"/>
            <a:ext cx="2034000" cy="165600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текст – рассуждение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7" name="CustomShape 6"/>
          <p:cNvSpPr/>
          <p:nvPr/>
        </p:nvSpPr>
        <p:spPr>
          <a:xfrm>
            <a:off x="2988000" y="2425680"/>
            <a:ext cx="3582000" cy="360000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Calibri"/>
              </a:rPr>
              <a:t>Рубрики: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Calibri"/>
              </a:rPr>
              <a:t>«Учимся читать и понимать лингвистический текст», «Учимся говорить на лингвистическую тему». «Возьмите на заметку!»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1115640" y="404640"/>
            <a:ext cx="7416360" cy="681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</a:t>
            </a:r>
            <a:r>
              <a:rPr b="1" i="1" lang="ru-RU" sz="1800" spc="-1" strike="noStrike">
                <a:solidFill>
                  <a:srgbClr val="ff0000"/>
                </a:solidFill>
                <a:latin typeface="Times New Roman"/>
              </a:rPr>
              <a:t>Почему корень, приставка, суффикс и окончание – значимые части слова </a:t>
            </a:r>
            <a:r>
              <a:rPr b="0" lang="ru-RU" sz="1800" spc="-1" strike="noStrike">
                <a:solidFill>
                  <a:srgbClr val="ff0000"/>
                </a:solidFill>
                <a:latin typeface="Times New Roman"/>
              </a:rPr>
              <a:t>§ 21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Морфема —минимальная  значимая часть слова. В отличие от звука и слога она что- то означает в слове.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Например, в существительном </a:t>
            </a:r>
            <a:r>
              <a:rPr b="1" i="1" lang="ru-RU" sz="1800" spc="-1" strike="noStrike">
                <a:solidFill>
                  <a:srgbClr val="000000"/>
                </a:solidFill>
                <a:latin typeface="Times New Roman"/>
              </a:rPr>
              <a:t>домики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выделяются три морфемы.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Каждая морфема имеет в слове значение.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Корень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-дом-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обозначает «здание» (сравните: домостроительный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комбинат, домовой комитет, домовладелец, бездомный).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Суффикс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-ик-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показывает, что речь идет о маленьком доме (сравните: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столик — маленький стол).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Окончание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-и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указывает на множественное число имени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существительного (домик не один, их несколько) и на форму именительного или винительного падежа.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1. Итак, на примере существительного домики мы доказали, что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каждая морфема в слове что — либо обозначает, поэтому она называется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значимой частью слова.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2. Приставка, корень, суффикс и окончание — морфемы.  Приставка и суффикс в основном используются для образования новых слов.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Это словообразующие морфемы.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Окончание используется для образования форм слов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. Это формообразующая морфема.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1" i="1" lang="ru-RU" sz="1600" spc="-1" strike="noStrike">
                <a:solidFill>
                  <a:srgbClr val="000000"/>
                </a:solidFill>
                <a:latin typeface="Times New Roman"/>
                <a:ea typeface="Calibri"/>
              </a:rPr>
              <a:t>Внимательно прочитайте текст сначала про себя, а затем вслух. Перескажите его и ответьте на вопрос: «Почему морфемы называются значимыми частями слова?»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1331640" y="692640"/>
            <a:ext cx="5832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683640" y="692640"/>
            <a:ext cx="7344360" cy="310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Задания на поиск и извлечение информации из текста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0000"/>
                </a:solidFill>
                <a:latin typeface="Times New Roman"/>
              </a:rPr>
              <a:t>1.Какую информацию можно найти в предложенном тексте? Отметьте </a:t>
            </a:r>
            <a:r>
              <a:rPr b="1" i="1" lang="ru-RU" sz="1800" spc="-1" strike="noStrike">
                <a:solidFill>
                  <a:srgbClr val="000000"/>
                </a:solidFill>
                <a:latin typeface="Times New Roman"/>
              </a:rPr>
              <a:t>один </a:t>
            </a:r>
            <a:r>
              <a:rPr b="0" i="1" lang="ru-RU" sz="1800" spc="-1" strike="noStrike">
                <a:solidFill>
                  <a:srgbClr val="000000"/>
                </a:solidFill>
                <a:latin typeface="Times New Roman"/>
              </a:rPr>
              <a:t>правильный вариант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А. информацию  морфемике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Б. информацию  о лингвистике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В. информацию  о том, что морфемы –значимые части слова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Г. информацию  слове «домик».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2</a:t>
            </a:r>
            <a:r>
              <a:rPr b="0" i="1" lang="ru-RU" sz="1800" spc="-1" strike="noStrike">
                <a:solidFill>
                  <a:srgbClr val="000000"/>
                </a:solidFill>
                <a:latin typeface="Times New Roman"/>
              </a:rPr>
              <a:t>. Опираясь на текст упражнения, выпишите морфемы, их значения.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0000"/>
                </a:solidFill>
                <a:latin typeface="Times New Roman"/>
              </a:rPr>
              <a:t>3. Подберите  свои примеры  слов  с такими же морфемами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, </a:t>
            </a:r>
            <a:r>
              <a:rPr b="0" i="1" lang="ru-RU" sz="1800" spc="-1" strike="noStrike">
                <a:solidFill>
                  <a:srgbClr val="000000"/>
                </a:solidFill>
                <a:latin typeface="Times New Roman"/>
              </a:rPr>
              <a:t>выделите морфемы. Что обозначает каждая из морфем в приведенных вами примерах?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1" name="CustomShape 3"/>
          <p:cNvSpPr/>
          <p:nvPr/>
        </p:nvSpPr>
        <p:spPr>
          <a:xfrm>
            <a:off x="827640" y="4127760"/>
            <a:ext cx="655236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62" name="Table 4"/>
          <p:cNvGraphicFramePr/>
          <p:nvPr/>
        </p:nvGraphicFramePr>
        <p:xfrm>
          <a:off x="971640" y="4077000"/>
          <a:ext cx="6624360" cy="1423800"/>
        </p:xfrm>
        <a:graphic>
          <a:graphicData uri="http://schemas.openxmlformats.org/drawingml/2006/table">
            <a:tbl>
              <a:tblPr/>
              <a:tblGrid>
                <a:gridCol w="1944000"/>
                <a:gridCol w="1944000"/>
                <a:gridCol w="2736360"/>
              </a:tblGrid>
              <a:tr h="5180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 Приставка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d0101"/>
                    </a:solidFill>
                  </a:tcPr>
                </a:tc>
                <a:tc rowSpan="2"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Рядом с буквой, обозначающей морфему, запишите номер, который указывает на её функцию.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1Формообразующая 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морфема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d0101"/>
                    </a:solidFill>
                  </a:tcPr>
                </a:tc>
              </a:tr>
              <a:tr h="13705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 Суффикс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ccc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Словообразующая морфема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ccc"/>
                    </a:solidFill>
                  </a:tcPr>
                </a:tc>
              </a:tr>
              <a:tr h="3049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Окончание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7e7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7e7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7e7"/>
                    </a:solidFill>
                  </a:tcPr>
                </a:tc>
              </a:tr>
            </a:tbl>
          </a:graphicData>
        </a:graphic>
      </p:graphicFrame>
      <p:sp>
        <p:nvSpPr>
          <p:cNvPr id="63" name="CustomShape 5"/>
          <p:cNvSpPr/>
          <p:nvPr/>
        </p:nvSpPr>
        <p:spPr>
          <a:xfrm>
            <a:off x="1475640" y="5589360"/>
            <a:ext cx="2304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А____ Б___В__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895</TotalTime>
  <Application>LibreOffice/6.4.0.3$Windows_x86 LibreOffice_project/b0a288ab3d2d4774cb44b62f04d5d28733ac6df8</Application>
  <Words>543</Words>
  <Paragraphs>67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2021-11-04T08:05:50Z</dcterms:created>
  <dc:creator>Ташенька Ташенька</dc:creator>
  <dc:description/>
  <dc:language>ru-RU</dc:language>
  <cp:lastModifiedBy/>
  <dcterms:modified xsi:type="dcterms:W3CDTF">2022-03-29T11:55:51Z</dcterms:modified>
  <cp:revision>94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XPowerLiteLastOptimized">
    <vt:lpwstr>1074962</vt:lpwstr>
  </property>
  <property fmtid="{D5CDD505-2E9C-101B-9397-08002B2CF9AE}" pid="8" name="NXPowerLiteSettings">
    <vt:lpwstr>F7000400038000</vt:lpwstr>
  </property>
  <property fmtid="{D5CDD505-2E9C-101B-9397-08002B2CF9AE}" pid="9" name="NXPowerLiteVersion">
    <vt:lpwstr>S9.1.2</vt:lpwstr>
  </property>
  <property fmtid="{D5CDD505-2E9C-101B-9397-08002B2CF9AE}" pid="10" name="Notes">
    <vt:i4>0</vt:i4>
  </property>
  <property fmtid="{D5CDD505-2E9C-101B-9397-08002B2CF9AE}" pid="11" name="PresentationFormat">
    <vt:lpwstr>Экран (4:3)</vt:lpwstr>
  </property>
  <property fmtid="{D5CDD505-2E9C-101B-9397-08002B2CF9AE}" pid="12" name="ScaleCrop">
    <vt:bool>0</vt:bool>
  </property>
  <property fmtid="{D5CDD505-2E9C-101B-9397-08002B2CF9AE}" pid="13" name="ShareDoc">
    <vt:bool>0</vt:bool>
  </property>
  <property fmtid="{D5CDD505-2E9C-101B-9397-08002B2CF9AE}" pid="14" name="Slides">
    <vt:i4>12</vt:i4>
  </property>
</Properties>
</file>